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62" r:id="rId4"/>
    <p:sldId id="263" r:id="rId5"/>
    <p:sldId id="264" r:id="rId6"/>
    <p:sldId id="266" r:id="rId7"/>
    <p:sldId id="268" r:id="rId8"/>
    <p:sldId id="267" r:id="rId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93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95325" y="4404203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Supply and demand </a:t>
            </a:r>
            <a:r>
              <a:rPr lang="it-IT" dirty="0" err="1"/>
              <a:t>curves</a:t>
            </a:r>
            <a:r>
              <a:rPr lang="it-IT" dirty="0"/>
              <a:t> of the </a:t>
            </a:r>
            <a:r>
              <a:rPr lang="it-IT" dirty="0" err="1"/>
              <a:t>electricity</a:t>
            </a:r>
            <a:r>
              <a:rPr lang="it-IT" dirty="0"/>
              <a:t> spot market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6003984"/>
            <a:ext cx="7772400" cy="44761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solidFill>
                  <a:schemeClr val="bg1"/>
                </a:solidFill>
              </a:rPr>
              <a:t>Group:</a:t>
            </a:r>
            <a:r>
              <a:rPr lang="it-IT" sz="1800" dirty="0">
                <a:solidFill>
                  <a:schemeClr val="bg1"/>
                </a:solidFill>
              </a:rPr>
              <a:t> C. Barbieri – R. Fortuna – F. Galli - L. </a:t>
            </a:r>
            <a:r>
              <a:rPr lang="it-IT" sz="1800" dirty="0" err="1">
                <a:solidFill>
                  <a:schemeClr val="bg1"/>
                </a:solidFill>
              </a:rPr>
              <a:t>Grifalconi</a:t>
            </a:r>
            <a:r>
              <a:rPr lang="it-IT" sz="1800" dirty="0">
                <a:solidFill>
                  <a:schemeClr val="bg1"/>
                </a:solidFill>
              </a:rPr>
              <a:t> – A. Howe</a:t>
            </a:r>
          </a:p>
          <a:p>
            <a:pPr algn="ctr"/>
            <a:r>
              <a:rPr lang="it-IT" sz="1800" i="1" dirty="0">
                <a:solidFill>
                  <a:schemeClr val="bg1"/>
                </a:solidFill>
              </a:rPr>
              <a:t>Tutor:</a:t>
            </a:r>
            <a:r>
              <a:rPr lang="it-IT" sz="1800" dirty="0">
                <a:solidFill>
                  <a:schemeClr val="bg1"/>
                </a:solidFill>
              </a:rPr>
              <a:t> Guillaume </a:t>
            </a:r>
            <a:r>
              <a:rPr lang="it-IT" sz="1800" dirty="0" err="1">
                <a:solidFill>
                  <a:schemeClr val="bg1"/>
                </a:solidFill>
              </a:rPr>
              <a:t>Koechlin</a:t>
            </a:r>
            <a:r>
              <a:rPr lang="it-IT" sz="1800" dirty="0">
                <a:solidFill>
                  <a:schemeClr val="bg1"/>
                </a:solidFill>
              </a:rPr>
              <a:t> – Filippo </a:t>
            </a:r>
            <a:r>
              <a:rPr lang="it-IT" sz="1800" dirty="0" err="1">
                <a:solidFill>
                  <a:schemeClr val="bg1"/>
                </a:solidFill>
              </a:rPr>
              <a:t>Bovera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</a:p>
          <a:p>
            <a:pPr algn="ctr"/>
            <a:endParaRPr lang="it-IT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ZonaMercato</a:t>
            </a:r>
            <a:r>
              <a:rPr lang="it-IT" sz="2800" dirty="0"/>
              <a:t> </a:t>
            </a:r>
            <a:r>
              <a:rPr lang="it-IT" sz="2800" dirty="0" err="1"/>
              <a:t>Values</a:t>
            </a:r>
            <a:endParaRPr lang="it-IT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32B5375A-4D10-082E-A1B4-1F8137F49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21" y="1313807"/>
            <a:ext cx="8485516" cy="47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ZonaMercato</a:t>
            </a:r>
            <a:r>
              <a:rPr lang="it-IT" sz="2800" dirty="0"/>
              <a:t> </a:t>
            </a:r>
            <a:r>
              <a:rPr lang="it-IT" sz="2800" dirty="0" err="1"/>
              <a:t>missing</a:t>
            </a:r>
            <a:r>
              <a:rPr lang="it-IT" sz="2800" dirty="0"/>
              <a:t> hours </a:t>
            </a:r>
          </a:p>
        </p:txBody>
      </p:sp>
      <p:pic>
        <p:nvPicPr>
          <p:cNvPr id="4" name="Segnaposto contenuto 3" descr="Immagine che contiene testo, schermata, Policromia, Diagramma&#10;&#10;Descrizione generata automaticamente">
            <a:extLst>
              <a:ext uri="{FF2B5EF4-FFF2-40B4-BE49-F238E27FC236}">
                <a16:creationId xmlns:a16="http://schemas.microsoft.com/office/drawing/2014/main" id="{C0D483B8-4C45-D6C6-12C0-B60C2C0BA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5971" y="1618489"/>
            <a:ext cx="8552768" cy="4176156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604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Hourly</a:t>
            </a:r>
            <a:r>
              <a:rPr lang="it-IT" sz="2800" dirty="0"/>
              <a:t> Price Trend 2022 - 2023</a:t>
            </a:r>
          </a:p>
        </p:txBody>
      </p:sp>
      <p:pic>
        <p:nvPicPr>
          <p:cNvPr id="4" name="Segnaposto contenuto 3" descr="Immagine che contiene testo, linea, diagramma, Policromia&#10;&#10;Descrizione generata automaticamente">
            <a:extLst>
              <a:ext uri="{FF2B5EF4-FFF2-40B4-BE49-F238E27FC236}">
                <a16:creationId xmlns:a16="http://schemas.microsoft.com/office/drawing/2014/main" id="{BA34A449-8F8B-AC48-E1BE-EBDFE99B2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1218"/>
          <a:stretch/>
        </p:blipFill>
        <p:spPr>
          <a:xfrm>
            <a:off x="164592" y="1988641"/>
            <a:ext cx="4262240" cy="3373646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0699EF86-1926-3C5B-D9AC-092BBB201F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18"/>
          <a:stretch/>
        </p:blipFill>
        <p:spPr>
          <a:xfrm>
            <a:off x="4607322" y="1996307"/>
            <a:ext cx="4262242" cy="337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69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Hourly</a:t>
            </a:r>
            <a:r>
              <a:rPr lang="it-IT" sz="2800" dirty="0"/>
              <a:t> Price Trend Insight</a:t>
            </a:r>
          </a:p>
        </p:txBody>
      </p:sp>
      <p:pic>
        <p:nvPicPr>
          <p:cNvPr id="4" name="Segnaposto contenuto 3" descr="Immagine che contiene Policromia, linea, testo, diagramma&#10;&#10;Descrizione generata automaticamente">
            <a:extLst>
              <a:ext uri="{FF2B5EF4-FFF2-40B4-BE49-F238E27FC236}">
                <a16:creationId xmlns:a16="http://schemas.microsoft.com/office/drawing/2014/main" id="{B5D7E7D9-C6DB-A8EE-265C-6B7427E3C9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59" r="11490"/>
          <a:stretch/>
        </p:blipFill>
        <p:spPr>
          <a:xfrm>
            <a:off x="1390454" y="1342961"/>
            <a:ext cx="2946229" cy="2276979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9F4CFE59-6D68-CCF7-260C-795CB492A2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09" r="11490"/>
          <a:stretch/>
        </p:blipFill>
        <p:spPr>
          <a:xfrm>
            <a:off x="4692074" y="1296208"/>
            <a:ext cx="2950028" cy="2278766"/>
          </a:xfrm>
          <a:prstGeom prst="rect">
            <a:avLst/>
          </a:prstGeom>
        </p:spPr>
      </p:pic>
      <p:pic>
        <p:nvPicPr>
          <p:cNvPr id="8" name="Immagine 7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C7E1FCEB-3B3C-B7F6-255F-2112E15F66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709" r="11490"/>
          <a:stretch/>
        </p:blipFill>
        <p:spPr>
          <a:xfrm>
            <a:off x="4692074" y="3710302"/>
            <a:ext cx="2950028" cy="2278766"/>
          </a:xfrm>
          <a:prstGeom prst="rect">
            <a:avLst/>
          </a:prstGeom>
        </p:spPr>
      </p:pic>
      <p:pic>
        <p:nvPicPr>
          <p:cNvPr id="10" name="Immagine 9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542119A4-2ECE-F351-135C-8B1260B6DE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84" r="11490"/>
          <a:stretch/>
        </p:blipFill>
        <p:spPr>
          <a:xfrm>
            <a:off x="1388554" y="3742226"/>
            <a:ext cx="2950028" cy="2276979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753F54B-F127-7F57-DEE6-541A6361919C}"/>
              </a:ext>
            </a:extLst>
          </p:cNvPr>
          <p:cNvSpPr txBox="1"/>
          <p:nvPr/>
        </p:nvSpPr>
        <p:spPr>
          <a:xfrm>
            <a:off x="86500" y="2346960"/>
            <a:ext cx="119571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 err="1"/>
              <a:t>January</a:t>
            </a:r>
            <a:r>
              <a:rPr lang="it-IT" dirty="0"/>
              <a:t> 22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5DB7113-ABF7-F77A-04C9-A2132458193F}"/>
              </a:ext>
            </a:extLst>
          </p:cNvPr>
          <p:cNvSpPr txBox="1"/>
          <p:nvPr/>
        </p:nvSpPr>
        <p:spPr>
          <a:xfrm>
            <a:off x="232148" y="4760228"/>
            <a:ext cx="90441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June 22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00D7799-A97B-2199-5BB8-5035F712C26D}"/>
              </a:ext>
            </a:extLst>
          </p:cNvPr>
          <p:cNvSpPr txBox="1"/>
          <p:nvPr/>
        </p:nvSpPr>
        <p:spPr>
          <a:xfrm>
            <a:off x="7861788" y="2342912"/>
            <a:ext cx="119571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 err="1"/>
              <a:t>January</a:t>
            </a:r>
            <a:r>
              <a:rPr lang="it-IT" dirty="0"/>
              <a:t> 23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2E28374-B6D8-3FAD-7C08-B0520CD76DEB}"/>
              </a:ext>
            </a:extLst>
          </p:cNvPr>
          <p:cNvSpPr txBox="1"/>
          <p:nvPr/>
        </p:nvSpPr>
        <p:spPr>
          <a:xfrm>
            <a:off x="8007437" y="4727962"/>
            <a:ext cx="90441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June 23</a:t>
            </a:r>
          </a:p>
        </p:txBody>
      </p:sp>
    </p:spTree>
    <p:extLst>
      <p:ext uri="{BB962C8B-B14F-4D97-AF65-F5344CB8AC3E}">
        <p14:creationId xmlns:p14="http://schemas.microsoft.com/office/powerpoint/2010/main" val="3247029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Smoothing</a:t>
            </a:r>
            <a:r>
              <a:rPr lang="it-IT" sz="2800" dirty="0"/>
              <a:t> – work in progress</a:t>
            </a:r>
          </a:p>
        </p:txBody>
      </p:sp>
      <p:pic>
        <p:nvPicPr>
          <p:cNvPr id="4" name="Segnaposto contenuto 3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657C12C4-72FB-7BB9-7E1E-2F33D6E4B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516"/>
          <a:stretch/>
        </p:blipFill>
        <p:spPr>
          <a:xfrm>
            <a:off x="0" y="1280161"/>
            <a:ext cx="4693920" cy="3116579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48DBCE22-12B5-FB17-D26B-E65233C334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56"/>
          <a:stretch/>
        </p:blipFill>
        <p:spPr>
          <a:xfrm>
            <a:off x="4904203" y="3088997"/>
            <a:ext cx="4239797" cy="283174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8B0107F-C0F7-AE47-19CA-F0558A3E2FF9}"/>
              </a:ext>
            </a:extLst>
          </p:cNvPr>
          <p:cNvSpPr txBox="1"/>
          <p:nvPr/>
        </p:nvSpPr>
        <p:spPr>
          <a:xfrm>
            <a:off x="6639252" y="2659380"/>
            <a:ext cx="99732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Zoom in 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2FDB8D-3FAC-D1B1-E845-915960537758}"/>
              </a:ext>
            </a:extLst>
          </p:cNvPr>
          <p:cNvSpPr txBox="1"/>
          <p:nvPr/>
        </p:nvSpPr>
        <p:spPr>
          <a:xfrm>
            <a:off x="1801811" y="4512669"/>
            <a:ext cx="109029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Zoom out</a:t>
            </a:r>
          </a:p>
        </p:txBody>
      </p:sp>
    </p:spTree>
    <p:extLst>
      <p:ext uri="{BB962C8B-B14F-4D97-AF65-F5344CB8AC3E}">
        <p14:creationId xmlns:p14="http://schemas.microsoft.com/office/powerpoint/2010/main" val="585678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Upcoming</a:t>
            </a:r>
            <a:r>
              <a:rPr lang="it-IT" sz="2800" dirty="0"/>
              <a:t> Goals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280160"/>
            <a:ext cx="8323726" cy="4525963"/>
          </a:xfrm>
        </p:spPr>
        <p:txBody>
          <a:bodyPr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More precise smoothing;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FPCA;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1 day ahead Offer curve prediction;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Offer curve differences in different </a:t>
            </a:r>
            <a:r>
              <a:rPr lang="en-US" sz="2800" dirty="0" err="1"/>
              <a:t>ZonaMercato</a:t>
            </a:r>
            <a:r>
              <a:rPr lang="en-US" sz="2800" dirty="0"/>
              <a:t> values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565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it-IT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B44615-12EE-C007-8324-711B1A432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979566"/>
            <a:ext cx="8323726" cy="4525963"/>
          </a:xfrm>
        </p:spPr>
        <p:txBody>
          <a:bodyPr>
            <a:normAutofit/>
          </a:bodyPr>
          <a:lstStyle/>
          <a:p>
            <a:pPr algn="ctr">
              <a:lnSpc>
                <a:spcPct val="160000"/>
              </a:lnSpc>
            </a:pPr>
            <a:r>
              <a:rPr lang="en-US" sz="8500" dirty="0">
                <a:solidFill>
                  <a:srgbClr val="FF0000"/>
                </a:solidFill>
                <a:latin typeface="Britannic Bold" panose="020B0903060703020204" pitchFamily="34" charset="0"/>
              </a:rPr>
              <a:t>It’s Friday again, be safe!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60320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</TotalTime>
  <Words>107</Words>
  <Application>Microsoft Office PowerPoint</Application>
  <PresentationFormat>On-screen Show (4:3)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Britannic Bold</vt:lpstr>
      <vt:lpstr>Wingdings</vt:lpstr>
      <vt:lpstr>POLI</vt:lpstr>
      <vt:lpstr>Titolo presentazione sottotitolo</vt:lpstr>
      <vt:lpstr>ZonaMercato Values</vt:lpstr>
      <vt:lpstr>ZonaMercato missing hours </vt:lpstr>
      <vt:lpstr>Hourly Price Trend 2022 - 2023</vt:lpstr>
      <vt:lpstr>Hourly Price Trend Insight</vt:lpstr>
      <vt:lpstr>Smoothing – work in progress</vt:lpstr>
      <vt:lpstr>Upcoming Goals</vt:lpstr>
      <vt:lpstr>PowerPoint Presentation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Alessandro Howe</cp:lastModifiedBy>
  <cp:revision>27</cp:revision>
  <dcterms:created xsi:type="dcterms:W3CDTF">2015-05-26T12:27:57Z</dcterms:created>
  <dcterms:modified xsi:type="dcterms:W3CDTF">2024-04-11T19:29:03Z</dcterms:modified>
</cp:coreProperties>
</file>